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20" r:id="rId3"/>
    <p:sldId id="417" r:id="rId4"/>
    <p:sldId id="449" r:id="rId5"/>
    <p:sldId id="537" r:id="rId6"/>
    <p:sldId id="400" r:id="rId7"/>
    <p:sldId id="509" r:id="rId8"/>
    <p:sldId id="508" r:id="rId9"/>
    <p:sldId id="510" r:id="rId10"/>
    <p:sldId id="514" r:id="rId11"/>
    <p:sldId id="515" r:id="rId12"/>
    <p:sldId id="517" r:id="rId13"/>
    <p:sldId id="516" r:id="rId14"/>
    <p:sldId id="518" r:id="rId15"/>
    <p:sldId id="519" r:id="rId16"/>
    <p:sldId id="538" r:id="rId17"/>
    <p:sldId id="521" r:id="rId18"/>
    <p:sldId id="520" r:id="rId19"/>
    <p:sldId id="542" r:id="rId20"/>
    <p:sldId id="541" r:id="rId21"/>
    <p:sldId id="540" r:id="rId22"/>
    <p:sldId id="543" r:id="rId23"/>
    <p:sldId id="544" r:id="rId24"/>
    <p:sldId id="545" r:id="rId25"/>
    <p:sldId id="546" r:id="rId26"/>
    <p:sldId id="547" r:id="rId27"/>
    <p:sldId id="548" r:id="rId28"/>
    <p:sldId id="549" r:id="rId29"/>
    <p:sldId id="550" r:id="rId30"/>
    <p:sldId id="551" r:id="rId31"/>
    <p:sldId id="552" r:id="rId32"/>
    <p:sldId id="553" r:id="rId33"/>
    <p:sldId id="554" r:id="rId34"/>
    <p:sldId id="555" r:id="rId35"/>
    <p:sldId id="556" r:id="rId36"/>
    <p:sldId id="557" r:id="rId37"/>
    <p:sldId id="558" r:id="rId38"/>
    <p:sldId id="559" r:id="rId39"/>
    <p:sldId id="560" r:id="rId40"/>
    <p:sldId id="561" r:id="rId41"/>
    <p:sldId id="523" r:id="rId4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1D65"/>
    <a:srgbClr val="F20253"/>
    <a:srgbClr val="339933"/>
    <a:srgbClr val="F7F7F7"/>
    <a:srgbClr val="F3F3F2"/>
    <a:srgbClr val="FFFFFF"/>
    <a:srgbClr val="00CC00"/>
    <a:srgbClr val="3BAFDA"/>
    <a:srgbClr val="EDF4FC"/>
    <a:srgbClr val="00D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3979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441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386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988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207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513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750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191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37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921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836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252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113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chmplish Consultancy Servi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0"/>
          <a:stretch/>
        </p:blipFill>
        <p:spPr bwMode="auto">
          <a:xfrm>
            <a:off x="0" y="9236"/>
            <a:ext cx="12192000" cy="48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niversitas Komputer Indones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056" y="40641"/>
            <a:ext cx="1416304" cy="141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54" y="4885718"/>
            <a:ext cx="1105676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Tambahan</a:t>
            </a:r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b="1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Materi</a:t>
            </a:r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JAVA</a:t>
            </a:r>
            <a:endParaRPr lang="en-US" sz="4000" b="1" dirty="0" smtClean="0">
              <a:solidFill>
                <a:schemeClr val="tx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5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sz="35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Database (</a:t>
            </a:r>
            <a:r>
              <a:rPr lang="en-US" sz="35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Operasi</a:t>
            </a:r>
            <a:r>
              <a:rPr lang="en-US" sz="35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CRUD)</a:t>
            </a:r>
            <a:endParaRPr lang="id-ID" sz="35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47394" y="6282311"/>
            <a:ext cx="6847724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Pemateri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: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Chrismikha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Hardyanto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S.Kom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.,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M.Kom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id-ID" sz="2000" dirty="0">
              <a:solidFill>
                <a:schemeClr val="tx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4" descr="6 OOP Concepts in Java with examples · Raygun Blo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1" t="13444" r="21072" b="14906"/>
          <a:stretch/>
        </p:blipFill>
        <p:spPr bwMode="auto">
          <a:xfrm>
            <a:off x="9286332" y="5135418"/>
            <a:ext cx="2791876" cy="155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3054" y="-112366"/>
            <a:ext cx="9602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solidFill>
                  <a:srgbClr val="EDF4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Pemrograman</a:t>
            </a:r>
            <a:r>
              <a:rPr lang="en-US" sz="6000" b="1" dirty="0" smtClean="0">
                <a:solidFill>
                  <a:srgbClr val="EDF4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Visual</a:t>
            </a:r>
            <a:endParaRPr lang="id-ID" sz="6000" b="1" dirty="0">
              <a:solidFill>
                <a:srgbClr val="EDF4F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2477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Langkah</a:t>
            </a:r>
            <a:r>
              <a:rPr lang="en-US" sz="6600" b="1" dirty="0" smtClean="0">
                <a:solidFill>
                  <a:schemeClr val="bg1"/>
                </a:solidFill>
              </a:rPr>
              <a:t> 6  : </a:t>
            </a:r>
          </a:p>
          <a:p>
            <a:pPr algn="just"/>
            <a:r>
              <a:rPr lang="en-US" sz="4400" b="1" dirty="0" err="1" smtClean="0">
                <a:solidFill>
                  <a:srgbClr val="FFFF00"/>
                </a:solidFill>
              </a:rPr>
              <a:t>Membuat</a:t>
            </a:r>
            <a:r>
              <a:rPr lang="en-US" sz="4400" b="1" dirty="0" smtClean="0">
                <a:solidFill>
                  <a:srgbClr val="FFFF00"/>
                </a:solidFill>
              </a:rPr>
              <a:t> Service DAO</a:t>
            </a:r>
            <a:endParaRPr lang="id-ID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0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11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7" y="889034"/>
            <a:ext cx="11077147" cy="94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2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constructor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class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(package entity)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yaitu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Construktor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kosong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&amp; constructor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berparameter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Sehingga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berkomunikasi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lainnya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melalui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pembuatan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objectnya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363" y="2309091"/>
            <a:ext cx="10252364" cy="369454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0" y="2884918"/>
            <a:ext cx="3829050" cy="393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318327"/>
            <a:ext cx="10054120" cy="35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12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8" y="875178"/>
            <a:ext cx="11372710" cy="101827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exception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sendiri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menghadle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exception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(agar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bisa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dicustom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pesan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errornya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).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package exception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lalu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exception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AnggotaException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654" y="2059708"/>
            <a:ext cx="10076873" cy="420215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11" y="2709427"/>
            <a:ext cx="3829050" cy="393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00" y="2114929"/>
            <a:ext cx="8541705" cy="392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43" y="2453896"/>
            <a:ext cx="8111022" cy="43427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13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8" y="852984"/>
            <a:ext cx="11114092" cy="1667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service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DAO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mendefinisikan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saja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JAVA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mengelola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di database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Interface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package service.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interface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abstract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merepresentasikan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</a:t>
            </a:r>
            <a:r>
              <a:rPr lang="en-US" sz="1600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bisa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  <a:endParaRPr lang="en-US" sz="16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364" y="2401456"/>
            <a:ext cx="10252363" cy="441960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11" y="2709427"/>
            <a:ext cx="3829050" cy="393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66981" y="4036290"/>
            <a:ext cx="6216073" cy="2424154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84"/>
          <p:cNvSpPr txBox="1"/>
          <p:nvPr/>
        </p:nvSpPr>
        <p:spPr>
          <a:xfrm>
            <a:off x="8106238" y="4550948"/>
            <a:ext cx="3250766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 5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yang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dilaukan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oleh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7583054" y="4755275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Shape 84"/>
          <p:cNvSpPr txBox="1"/>
          <p:nvPr/>
        </p:nvSpPr>
        <p:spPr>
          <a:xfrm>
            <a:off x="8106237" y="5202186"/>
            <a:ext cx="3799435" cy="12909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bisa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menggunakan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method-method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interface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diimplementasikan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02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3" y="1899156"/>
            <a:ext cx="8106187" cy="48974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14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7" y="889034"/>
            <a:ext cx="11624893" cy="7088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impementasi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interface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package </a:t>
            </a:r>
            <a:r>
              <a:rPr lang="en-US" sz="17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impl</a:t>
            </a:r>
            <a:r>
              <a:rPr lang="en-US" sz="17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7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sz="17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Lalu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implementasikan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didalamnya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7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7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17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654" y="1856509"/>
            <a:ext cx="10280073" cy="496454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5712690" y="1994307"/>
            <a:ext cx="4114775" cy="8597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inilah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bisa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mendefinisikan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overriding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</a:t>
            </a:r>
            <a:endParaRPr lang="en-US" sz="1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2711" y="2896683"/>
            <a:ext cx="7194639" cy="3545289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7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15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7" y="1005166"/>
            <a:ext cx="11262943" cy="23345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ita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butuh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koneksi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(yang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diakses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datanya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tipe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Connection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Connection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informasi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yang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diakses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informasi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sudah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punya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cukup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memanggil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getConnection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PerpustakaanDB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654" y="3058993"/>
            <a:ext cx="10806546" cy="229809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79" y="3168477"/>
            <a:ext cx="10329566" cy="2050068"/>
          </a:xfrm>
          <a:prstGeom prst="rect">
            <a:avLst/>
          </a:prstGeom>
        </p:spPr>
      </p:pic>
      <p:sp>
        <p:nvSpPr>
          <p:cNvPr id="22" name="Shape 84"/>
          <p:cNvSpPr txBox="1"/>
          <p:nvPr/>
        </p:nvSpPr>
        <p:spPr>
          <a:xfrm>
            <a:off x="213490" y="5567641"/>
            <a:ext cx="11262943" cy="108254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diatas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mekanisme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mengisi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connection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memanfaatkan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pembuatan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menerima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bertipe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Connection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ketika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instansiasi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diset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kelas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7148754" y="4077379"/>
            <a:ext cx="3250766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konstruktor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menset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koneksi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6511636" y="4077379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170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7" y="1005166"/>
            <a:ext cx="11262943" cy="9621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mengirimkan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bertipe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Connection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pembuatan</a:t>
            </a:r>
            <a:r>
              <a:rPr lang="en-US" sz="16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</a:t>
            </a:r>
            <a:r>
              <a:rPr lang="en-US" sz="1600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menanganinya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static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PerpustakaanDB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programnya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2654" y="2077718"/>
            <a:ext cx="10806546" cy="471892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2138983"/>
            <a:ext cx="10588625" cy="414947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59345" y="3888509"/>
            <a:ext cx="9256976" cy="2022764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84"/>
          <p:cNvSpPr txBox="1"/>
          <p:nvPr/>
        </p:nvSpPr>
        <p:spPr>
          <a:xfrm>
            <a:off x="1674625" y="5936914"/>
            <a:ext cx="9261230" cy="8597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Disini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menggunakan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konsep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PBO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yaitu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SINGLETON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Jadi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hanya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bisa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mengakses</a:t>
            </a:r>
            <a:r>
              <a:rPr lang="en-US" sz="12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</a:t>
            </a:r>
            <a:r>
              <a:rPr lang="en-US" sz="12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beberapa</a:t>
            </a:r>
            <a:r>
              <a:rPr lang="en-US" sz="12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melalui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pemanggilan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method.(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dikasus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panggil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getAnggota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())</a:t>
            </a:r>
            <a:endParaRPr lang="en-US" sz="1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561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4971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Langkah</a:t>
            </a:r>
            <a:r>
              <a:rPr lang="en-US" sz="6600" b="1" dirty="0" smtClean="0">
                <a:solidFill>
                  <a:schemeClr val="bg1"/>
                </a:solidFill>
              </a:rPr>
              <a:t> 7  : </a:t>
            </a:r>
          </a:p>
          <a:p>
            <a:pPr algn="just"/>
            <a:r>
              <a:rPr lang="en-US" sz="4400" b="1" dirty="0" err="1" smtClean="0">
                <a:solidFill>
                  <a:srgbClr val="FFFF00"/>
                </a:solidFill>
              </a:rPr>
              <a:t>Membuat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Operasi</a:t>
            </a:r>
            <a:r>
              <a:rPr lang="en-US" sz="4400" b="1" dirty="0" smtClean="0">
                <a:solidFill>
                  <a:srgbClr val="FFFF00"/>
                </a:solidFill>
              </a:rPr>
              <a:t> CRUD </a:t>
            </a:r>
            <a:r>
              <a:rPr lang="en-US" sz="4400" b="1" dirty="0" err="1" smtClean="0">
                <a:solidFill>
                  <a:srgbClr val="FFFF00"/>
                </a:solidFill>
              </a:rPr>
              <a:t>ke</a:t>
            </a:r>
            <a:r>
              <a:rPr lang="en-US" sz="4400" b="1" dirty="0" smtClean="0">
                <a:solidFill>
                  <a:srgbClr val="FFFF00"/>
                </a:solidFill>
              </a:rPr>
              <a:t> Database</a:t>
            </a:r>
            <a:endParaRPr lang="id-ID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1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968220"/>
            <a:ext cx="11391183" cy="13778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tahap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langsung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implementasi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terdapat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pertama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INSERT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algoritma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insert data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 (Insert)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18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834518" y="2529374"/>
            <a:ext cx="8882135" cy="40132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String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insert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final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QUERY).</a:t>
            </a:r>
          </a:p>
          <a:p>
            <a:pPr marL="285750" indent="-28575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PreparedStatement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mempersiapkan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insert. 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 , &amp; finally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menangani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exception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INSERT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ditambahkan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diakhiri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eksekusi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Didialam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melempar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exception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AnggotaException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finally,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menutup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resource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statement.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3490" y="2419464"/>
            <a:ext cx="9301019" cy="406822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60218" y="304800"/>
            <a:ext cx="11536218" cy="641927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344101"/>
            <a:ext cx="8543637" cy="982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0" y="1476345"/>
            <a:ext cx="8922327" cy="522925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60218" y="1367777"/>
            <a:ext cx="11536218" cy="4571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84"/>
          <p:cNvSpPr txBox="1"/>
          <p:nvPr/>
        </p:nvSpPr>
        <p:spPr>
          <a:xfrm>
            <a:off x="7334972" y="411211"/>
            <a:ext cx="4432155" cy="2999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1.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INSERT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2" name="Shape 84"/>
          <p:cNvSpPr txBox="1"/>
          <p:nvPr/>
        </p:nvSpPr>
        <p:spPr>
          <a:xfrm>
            <a:off x="4442330" y="1982790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2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7882876" y="2287513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3.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Pasang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catch, finally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5624585" y="3396209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4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Siapkan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tiap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 &amp;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diakhiri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mengksekusi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5" name="Shape 84"/>
          <p:cNvSpPr txBox="1"/>
          <p:nvPr/>
        </p:nvSpPr>
        <p:spPr>
          <a:xfrm>
            <a:off x="5370585" y="4504905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5.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Melempar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PelangganException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4099755" y="5511924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6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menutuh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resource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884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/>
          <p:cNvSpPr txBox="1"/>
          <p:nvPr/>
        </p:nvSpPr>
        <p:spPr>
          <a:xfrm>
            <a:off x="11663710" y="62618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id-ID" sz="32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10464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A7A1D4F-D287-4310-8EF0-4B8E257A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272"/>
            <a:ext cx="3014644" cy="7355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t="3269" b="2644"/>
          <a:stretch/>
        </p:blipFill>
        <p:spPr>
          <a:xfrm>
            <a:off x="0" y="141649"/>
            <a:ext cx="5011218" cy="5939111"/>
          </a:xfrm>
          <a:prstGeom prst="rect">
            <a:avLst/>
          </a:prstGeom>
        </p:spPr>
      </p:pic>
      <p:sp>
        <p:nvSpPr>
          <p:cNvPr id="22" name="Shape 84"/>
          <p:cNvSpPr txBox="1"/>
          <p:nvPr/>
        </p:nvSpPr>
        <p:spPr>
          <a:xfrm>
            <a:off x="4791762" y="188494"/>
            <a:ext cx="6662398" cy="176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4800" b="1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Lato"/>
              </a:rPr>
              <a:t>KONTEN </a:t>
            </a:r>
            <a:br>
              <a:rPr lang="en-US" sz="4800" b="1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Lato"/>
              </a:rPr>
            </a:br>
            <a:r>
              <a:rPr lang="en-US" sz="4800" b="1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Lato"/>
              </a:rPr>
              <a:t>PERKULIAHAN</a:t>
            </a:r>
          </a:p>
        </p:txBody>
      </p:sp>
      <p:sp>
        <p:nvSpPr>
          <p:cNvPr id="23" name="Shape 84"/>
          <p:cNvSpPr txBox="1"/>
          <p:nvPr/>
        </p:nvSpPr>
        <p:spPr>
          <a:xfrm>
            <a:off x="5019614" y="3041515"/>
            <a:ext cx="6999096" cy="9003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Memetakan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</a:t>
            </a:r>
          </a:p>
        </p:txBody>
      </p:sp>
      <p:sp>
        <p:nvSpPr>
          <p:cNvPr id="24" name="Shape 84"/>
          <p:cNvSpPr txBox="1"/>
          <p:nvPr/>
        </p:nvSpPr>
        <p:spPr>
          <a:xfrm>
            <a:off x="5019613" y="2012487"/>
            <a:ext cx="6982497" cy="10290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Konsep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Dasar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Access Object (DAO)</a:t>
            </a:r>
          </a:p>
        </p:txBody>
      </p:sp>
      <p:sp>
        <p:nvSpPr>
          <p:cNvPr id="14" name="Shape 84"/>
          <p:cNvSpPr txBox="1"/>
          <p:nvPr/>
        </p:nvSpPr>
        <p:spPr>
          <a:xfrm>
            <a:off x="4985421" y="3673063"/>
            <a:ext cx="6990797" cy="9977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Service DAO</a:t>
            </a:r>
          </a:p>
        </p:txBody>
      </p:sp>
      <p:sp>
        <p:nvSpPr>
          <p:cNvPr id="16" name="Shape 84"/>
          <p:cNvSpPr txBox="1"/>
          <p:nvPr/>
        </p:nvSpPr>
        <p:spPr>
          <a:xfrm>
            <a:off x="5021438" y="4348785"/>
            <a:ext cx="6669193" cy="1125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Mengimplementasikan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Fungsi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kelola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endParaRPr lang="en-US" sz="2600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Shape 84"/>
          <p:cNvSpPr txBox="1"/>
          <p:nvPr/>
        </p:nvSpPr>
        <p:spPr>
          <a:xfrm>
            <a:off x="5021438" y="5335284"/>
            <a:ext cx="6669193" cy="5894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Testing CRUD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20630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968220"/>
            <a:ext cx="11391183" cy="13778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Update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updateAnggota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kedua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logika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programnya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INSERT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algoritma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update data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 (Update)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834518" y="2529374"/>
            <a:ext cx="8882135" cy="40132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String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update(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final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QUERY).</a:t>
            </a:r>
          </a:p>
          <a:p>
            <a:pPr marL="285750" indent="-28575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PreparedStatement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mempersiapkan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update. 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 , &amp; finally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menangani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exception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UPDATE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diubah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diakhiri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eksekusi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Didialam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melempar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exception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AnggotaException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finally,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menutup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resource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statement.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3490" y="2419464"/>
            <a:ext cx="9301019" cy="406822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" y="411211"/>
            <a:ext cx="90963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90" y="1448676"/>
            <a:ext cx="8802918" cy="52657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0218" y="304800"/>
            <a:ext cx="11536218" cy="641927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0218" y="1367777"/>
            <a:ext cx="11536218" cy="4571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84"/>
          <p:cNvSpPr txBox="1"/>
          <p:nvPr/>
        </p:nvSpPr>
        <p:spPr>
          <a:xfrm>
            <a:off x="4414621" y="1897151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2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7507491" y="2211667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3.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Pasang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catch, finally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5566833" y="3237997"/>
            <a:ext cx="5840701" cy="4707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4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Siapkan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tiap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 &amp;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diakhiri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mengksekusi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5" name="Shape 84"/>
          <p:cNvSpPr txBox="1"/>
          <p:nvPr/>
        </p:nvSpPr>
        <p:spPr>
          <a:xfrm>
            <a:off x="5437962" y="4408212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5.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Melempar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PelangganException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3993877" y="5514044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6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menutuh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resource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1" name="Shape 84"/>
          <p:cNvSpPr txBox="1"/>
          <p:nvPr/>
        </p:nvSpPr>
        <p:spPr>
          <a:xfrm>
            <a:off x="7334971" y="386305"/>
            <a:ext cx="4432155" cy="2999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1.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UPDATE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358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968220"/>
            <a:ext cx="11391183" cy="13778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Delete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deleteAnggota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ketiga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logika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programnya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algoritma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delete data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 (DELETE)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22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834518" y="2529374"/>
            <a:ext cx="8882135" cy="40132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String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delete(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final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QUERY).</a:t>
            </a:r>
          </a:p>
          <a:p>
            <a:pPr marL="285750" indent="-28575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PreparedStatement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mempersiapkan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delete. 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 , &amp; finally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menangani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exception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DELETE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id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dihapus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didapat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parameter method). 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Didialam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melempar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exception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AnggotaException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finally,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menutup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resource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statement.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3490" y="2419464"/>
            <a:ext cx="9301019" cy="406822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6" y="388678"/>
            <a:ext cx="9313845" cy="744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6" y="1437152"/>
            <a:ext cx="9904341" cy="51150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0218" y="304800"/>
            <a:ext cx="11536218" cy="641927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0218" y="1367777"/>
            <a:ext cx="11536218" cy="4571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84"/>
          <p:cNvSpPr txBox="1"/>
          <p:nvPr/>
        </p:nvSpPr>
        <p:spPr>
          <a:xfrm>
            <a:off x="8039244" y="429947"/>
            <a:ext cx="4432155" cy="2999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1.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Delete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2" name="Shape 84"/>
          <p:cNvSpPr txBox="1"/>
          <p:nvPr/>
        </p:nvSpPr>
        <p:spPr>
          <a:xfrm>
            <a:off x="4839493" y="2014703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2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8649494" y="2389190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3.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Pasang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catch, finally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4553166" y="3257031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4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Siapkan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tiap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 &amp;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diakhiri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mengksekusi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5" name="Shape 84"/>
          <p:cNvSpPr txBox="1"/>
          <p:nvPr/>
        </p:nvSpPr>
        <p:spPr>
          <a:xfrm>
            <a:off x="5926426" y="3865584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5.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Melempar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PelangganException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4414621" y="5264029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6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menutuh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resource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878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968220"/>
            <a:ext cx="11391183" cy="13778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mengambil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“ID”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getAnggota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keempat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algoritma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data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 (SELECT)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24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779101" y="2401060"/>
            <a:ext cx="9574864" cy="40132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String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final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QUERY).</a:t>
            </a:r>
          </a:p>
          <a:p>
            <a:pPr marL="285750" indent="-28575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PreparedStatement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mempersiapkan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select. 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 , &amp; finally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menangani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exception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id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dipilih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didapat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parameter method). 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result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ResultSet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emanpung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executeQuery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Cek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apakah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record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ditemukan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result.next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()),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menampun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 &amp; finally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logikanya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3490" y="2346036"/>
            <a:ext cx="9892146" cy="425796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6" y="343302"/>
            <a:ext cx="7848600" cy="790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6" y="1250185"/>
            <a:ext cx="6620454" cy="543216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0218" y="304800"/>
            <a:ext cx="11536218" cy="641927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0218" y="1160216"/>
            <a:ext cx="11536218" cy="4571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84"/>
          <p:cNvSpPr txBox="1"/>
          <p:nvPr/>
        </p:nvSpPr>
        <p:spPr>
          <a:xfrm>
            <a:off x="6616194" y="492342"/>
            <a:ext cx="4432155" cy="2999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1.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Select data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2" name="Shape 84"/>
          <p:cNvSpPr txBox="1"/>
          <p:nvPr/>
        </p:nvSpPr>
        <p:spPr>
          <a:xfrm>
            <a:off x="3698153" y="1564981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2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3207976" y="1862837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3.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Pasang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catch, finally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6908079" y="1961734"/>
            <a:ext cx="4988357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4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Siapkan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tiap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 &amp;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diakhiri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mengksekusi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3698152" y="2412384"/>
            <a:ext cx="5840701" cy="5868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5.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Tampung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result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5207648" y="3427399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6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Set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result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32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968220"/>
            <a:ext cx="11661838" cy="13778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mengambil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“EMAIL”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getAnggota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kelima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algoritma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data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email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empat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bedanya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dicek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email)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: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 (SELECT)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779101" y="2401060"/>
            <a:ext cx="9574864" cy="40132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String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final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QUERY).</a:t>
            </a:r>
          </a:p>
          <a:p>
            <a:pPr marL="285750" indent="-28575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PreparedStatement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mempersiapkan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select. 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 , &amp; finally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menangani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exception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email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email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dipilih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didapat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parameter method). 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result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ResultSet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emanpung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executeQuery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Cek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apakah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record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ditemukan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result.next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()),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menampun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 &amp; finally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logikanya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3490" y="2346036"/>
            <a:ext cx="9892146" cy="425796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1" y="370723"/>
            <a:ext cx="7458075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1" y="1255781"/>
            <a:ext cx="6354403" cy="54395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0218" y="304800"/>
            <a:ext cx="11536218" cy="641927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0218" y="1160216"/>
            <a:ext cx="11536218" cy="4571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84"/>
          <p:cNvSpPr txBox="1"/>
          <p:nvPr/>
        </p:nvSpPr>
        <p:spPr>
          <a:xfrm>
            <a:off x="6908079" y="516664"/>
            <a:ext cx="4908009" cy="4827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1.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Select data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email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2" name="Shape 84"/>
          <p:cNvSpPr txBox="1"/>
          <p:nvPr/>
        </p:nvSpPr>
        <p:spPr>
          <a:xfrm>
            <a:off x="3698153" y="1564981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2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3207976" y="1862837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3.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Pasang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catch, finally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6908079" y="1970592"/>
            <a:ext cx="4988357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4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Siapkan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tiap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value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 &amp;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diakhiri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mengksekusi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3337934" y="2406849"/>
            <a:ext cx="5840701" cy="5868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5.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Tampung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result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5207648" y="3427399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6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Set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result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9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811202"/>
            <a:ext cx="11661838" cy="14848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terakhir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mengambil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getAnggota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keenam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algoritma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mirp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.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bedanya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mengambil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hasilnya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ditampung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array list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: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 (SELECT)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28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751392" y="2590797"/>
            <a:ext cx="9574864" cy="40132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String QUERY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final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QUERY).</a:t>
            </a:r>
          </a:p>
          <a:p>
            <a:pPr marL="285750" indent="-28575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mempersiapkan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select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dieksekusi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 , &amp; finally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menangani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exception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menggunakan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createStatement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result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ResultSet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emanpung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executeQuery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didapatkan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ArrayList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collection)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 &amp; finally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logikanya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3490" y="2466108"/>
            <a:ext cx="9892146" cy="413789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55" y="820742"/>
            <a:ext cx="7371127" cy="58227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1" y="370723"/>
            <a:ext cx="6878566" cy="2421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0218" y="304800"/>
            <a:ext cx="11536218" cy="641927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60218" y="744774"/>
            <a:ext cx="11536218" cy="4571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84"/>
          <p:cNvSpPr txBox="1"/>
          <p:nvPr/>
        </p:nvSpPr>
        <p:spPr>
          <a:xfrm>
            <a:off x="6258284" y="304800"/>
            <a:ext cx="4908009" cy="4827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1.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Select data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email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2" name="Shape 84"/>
          <p:cNvSpPr txBox="1"/>
          <p:nvPr/>
        </p:nvSpPr>
        <p:spPr>
          <a:xfrm>
            <a:off x="3661208" y="1069588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2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statement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1927081" y="1542035"/>
            <a:ext cx="5840701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3.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Pasang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Try, catch, finally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6478228" y="1699562"/>
            <a:ext cx="4988357" cy="4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4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Siapkan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mengeksekusi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7330423" y="1903854"/>
            <a:ext cx="4861577" cy="5868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5.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Tampung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result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5625884" y="2683850"/>
            <a:ext cx="5840701" cy="662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6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Set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result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array list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7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129273"/>
            <a:ext cx="11450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 smtClean="0">
                <a:solidFill>
                  <a:schemeClr val="bg1"/>
                </a:solidFill>
              </a:rPr>
              <a:t>Pada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pertemuan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sebelumnya</a:t>
            </a:r>
            <a:r>
              <a:rPr lang="en-US" sz="3200" b="1" dirty="0" smtClean="0">
                <a:solidFill>
                  <a:schemeClr val="bg1"/>
                </a:solidFill>
              </a:rPr>
              <a:t>, Kita </a:t>
            </a:r>
            <a:r>
              <a:rPr lang="en-US" sz="3200" b="1" dirty="0" err="1" smtClean="0">
                <a:solidFill>
                  <a:schemeClr val="bg1"/>
                </a:solidFill>
              </a:rPr>
              <a:t>sudah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melakukan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langkah</a:t>
            </a:r>
            <a:r>
              <a:rPr lang="en-US" sz="3200" b="1" dirty="0" smtClean="0">
                <a:solidFill>
                  <a:schemeClr val="bg1"/>
                </a:solidFill>
              </a:rPr>
              <a:t> - </a:t>
            </a:r>
            <a:r>
              <a:rPr lang="en-US" sz="3200" b="1" dirty="0" err="1" smtClean="0">
                <a:solidFill>
                  <a:schemeClr val="bg1"/>
                </a:solidFill>
              </a:rPr>
              <a:t>langkah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pembuatan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aplikasi</a:t>
            </a:r>
            <a:r>
              <a:rPr lang="en-US" sz="3200" b="1" dirty="0" smtClean="0">
                <a:solidFill>
                  <a:schemeClr val="bg1"/>
                </a:solidFill>
              </a:rPr>
              <a:t> database </a:t>
            </a:r>
            <a:r>
              <a:rPr lang="en-US" sz="3200" b="1" dirty="0" err="1" smtClean="0">
                <a:solidFill>
                  <a:schemeClr val="bg1"/>
                </a:solidFill>
              </a:rPr>
              <a:t>dengan</a:t>
            </a:r>
            <a:r>
              <a:rPr lang="en-US" sz="3200" b="1" dirty="0" smtClean="0">
                <a:solidFill>
                  <a:schemeClr val="bg1"/>
                </a:solidFill>
              </a:rPr>
              <a:t> JAVA </a:t>
            </a:r>
            <a:r>
              <a:rPr lang="en-US" sz="3200" b="1" dirty="0" err="1" smtClean="0">
                <a:solidFill>
                  <a:schemeClr val="bg1"/>
                </a:solidFill>
              </a:rPr>
              <a:t>sampai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dengan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</a:rPr>
              <a:t>membuat</a:t>
            </a:r>
            <a:r>
              <a:rPr lang="en-US" sz="3200" b="1" dirty="0" smtClean="0">
                <a:solidFill>
                  <a:srgbClr val="FFFF00"/>
                </a:solidFill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</a:rPr>
              <a:t>koneksi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</a:rPr>
              <a:t>ke</a:t>
            </a:r>
            <a:r>
              <a:rPr lang="en-US" sz="3200" b="1" dirty="0" smtClean="0">
                <a:solidFill>
                  <a:srgbClr val="FFFF00"/>
                </a:solidFill>
              </a:rPr>
              <a:t> database </a:t>
            </a:r>
            <a:r>
              <a:rPr lang="en-US" sz="3200" b="1" dirty="0" err="1" smtClean="0">
                <a:solidFill>
                  <a:srgbClr val="FFFF00"/>
                </a:solidFill>
              </a:rPr>
              <a:t>perpustakaan_db</a:t>
            </a:r>
            <a:r>
              <a:rPr lang="en-US" sz="3200" b="1" dirty="0" smtClean="0">
                <a:solidFill>
                  <a:srgbClr val="FFFF00"/>
                </a:solidFill>
              </a:rPr>
              <a:t> (</a:t>
            </a:r>
            <a:r>
              <a:rPr lang="en-US" sz="3200" b="1" dirty="0" err="1" smtClean="0">
                <a:solidFill>
                  <a:srgbClr val="FFFF00"/>
                </a:solidFill>
              </a:rPr>
              <a:t>langkah</a:t>
            </a:r>
            <a:r>
              <a:rPr lang="en-US" sz="3200" b="1" dirty="0" smtClean="0">
                <a:solidFill>
                  <a:srgbClr val="FFFF00"/>
                </a:solidFill>
              </a:rPr>
              <a:t> 4)</a:t>
            </a:r>
            <a:endParaRPr lang="id-ID" sz="32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617" y="4507637"/>
            <a:ext cx="11247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chemeClr val="bg1"/>
                </a:solidFill>
              </a:rPr>
              <a:t>Selanjutnya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pada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pertemuan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kita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akan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mencoba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untuk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mengimplementasikan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konsep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arsitektur</a:t>
            </a:r>
            <a:r>
              <a:rPr lang="en-US" sz="2400" b="1" dirty="0" smtClean="0">
                <a:solidFill>
                  <a:srgbClr val="FFFF00"/>
                </a:solidFill>
              </a:rPr>
              <a:t> DAO </a:t>
            </a:r>
            <a:r>
              <a:rPr lang="en-US" sz="2400" b="1" dirty="0" err="1" smtClean="0">
                <a:solidFill>
                  <a:schemeClr val="bg1"/>
                </a:solidFill>
              </a:rPr>
              <a:t>dalam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menangani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transaksi</a:t>
            </a:r>
            <a:r>
              <a:rPr lang="en-US" sz="2400" b="1" dirty="0" smtClean="0">
                <a:solidFill>
                  <a:srgbClr val="FFFF00"/>
                </a:solidFill>
              </a:rPr>
              <a:t> data </a:t>
            </a:r>
            <a:r>
              <a:rPr lang="en-US" sz="2400" b="1" dirty="0" err="1" smtClean="0">
                <a:solidFill>
                  <a:schemeClr val="bg1"/>
                </a:solidFill>
              </a:rPr>
              <a:t>antara</a:t>
            </a:r>
            <a:r>
              <a:rPr lang="en-US" sz="2400" b="1" dirty="0" smtClean="0">
                <a:solidFill>
                  <a:schemeClr val="bg1"/>
                </a:solidFill>
              </a:rPr>
              <a:t> database </a:t>
            </a:r>
            <a:r>
              <a:rPr lang="en-US" sz="2400" b="1" dirty="0" err="1" smtClean="0">
                <a:solidFill>
                  <a:schemeClr val="bg1"/>
                </a:solidFill>
              </a:rPr>
              <a:t>dengan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aplikasi</a:t>
            </a:r>
            <a:endParaRPr lang="id-ID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4971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Langkah</a:t>
            </a:r>
            <a:r>
              <a:rPr lang="en-US" sz="6600" b="1" dirty="0" smtClean="0">
                <a:solidFill>
                  <a:schemeClr val="bg1"/>
                </a:solidFill>
              </a:rPr>
              <a:t> 8A  : </a:t>
            </a:r>
          </a:p>
          <a:p>
            <a:pPr algn="just"/>
            <a:r>
              <a:rPr lang="en-US" sz="4400" b="1" dirty="0" err="1" smtClean="0">
                <a:solidFill>
                  <a:srgbClr val="FFFF00"/>
                </a:solidFill>
              </a:rPr>
              <a:t>Menerapkan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Manajemen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Transaksi</a:t>
            </a:r>
            <a:endParaRPr lang="id-ID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5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3" y="968219"/>
            <a:ext cx="10929364" cy="1747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Manajemen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Transaksi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pengaturan</a:t>
            </a:r>
            <a:r>
              <a:rPr lang="en-US" sz="16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transaksi</a:t>
            </a:r>
            <a:r>
              <a:rPr lang="en-US" sz="16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- </a:t>
            </a:r>
            <a:r>
              <a:rPr lang="en-US" sz="16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transaksi</a:t>
            </a:r>
            <a:r>
              <a:rPr lang="en-US" sz="16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berkaitan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komunikasi</a:t>
            </a:r>
            <a:r>
              <a:rPr lang="en-US" sz="16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digunakan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/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diakses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oleh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suatu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Transaksi-transaksi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diatur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pembuatan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mempertahankan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roperti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ACID (atomicity, consistency, isolation, durability)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fungsinya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aliran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b="1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selalu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konsisten</a:t>
            </a:r>
            <a:endParaRPr lang="en-US" sz="800" b="1" dirty="0" smtClean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Manajemen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Transaksi</a:t>
            </a:r>
            <a:r>
              <a:rPr lang="en-US" sz="4800" b="1" dirty="0" smtClean="0">
                <a:solidFill>
                  <a:srgbClr val="00B0F0"/>
                </a:solidFill>
              </a:rPr>
              <a:t> JDBC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31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210"/>
          <a:stretch/>
        </p:blipFill>
        <p:spPr>
          <a:xfrm>
            <a:off x="659559" y="3491736"/>
            <a:ext cx="9675932" cy="26398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4945" y="2797689"/>
            <a:ext cx="10464800" cy="375550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88692"/>
          <a:stretch/>
        </p:blipFill>
        <p:spPr>
          <a:xfrm>
            <a:off x="659559" y="2854426"/>
            <a:ext cx="9675932" cy="34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3" y="968219"/>
            <a:ext cx="10929364" cy="1747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Implementasi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manajemen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transaksi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JDBC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bisa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dilakukan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 - method yang </a:t>
            </a:r>
            <a:r>
              <a:rPr lang="en-US" sz="1600" b="1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berhubungan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kasus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dipraktikum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bisa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memasangnya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dibagian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INSERT, UPDATE, DELETE, &amp;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SELECT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-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algoritma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menerapkan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manajemen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transaksi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JDBC :</a:t>
            </a:r>
            <a:endParaRPr lang="en-US" sz="800" b="1" dirty="0" smtClean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Manajemen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Transaksi</a:t>
            </a:r>
            <a:r>
              <a:rPr lang="en-US" sz="4800" b="1" dirty="0" smtClean="0">
                <a:solidFill>
                  <a:srgbClr val="00B0F0"/>
                </a:solidFill>
              </a:rPr>
              <a:t> JDBC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32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945" y="2438401"/>
            <a:ext cx="10464800" cy="411479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84"/>
          <p:cNvSpPr txBox="1"/>
          <p:nvPr/>
        </p:nvSpPr>
        <p:spPr>
          <a:xfrm>
            <a:off x="686737" y="2539996"/>
            <a:ext cx="10212171" cy="40132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source code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AnggotaDaoImpl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- method yang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terdapat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(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method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insertAnggota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()).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statement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apapun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awali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memanggil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connection.SetAutoCommit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(false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setelah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semua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transaksi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selesai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dijalankan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pasang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perintah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connection.commit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Dibagian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exception (block catch),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pasang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perintah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connection.rollback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().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artinya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error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kembalikan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status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transaksi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kondisi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semula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Dibagian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finnaly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pasang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perintah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connection.SetAutoCommit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(true).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Artinya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mengembalikan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kondisi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AutoCommit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kembali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menjadi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true</a:t>
            </a:r>
          </a:p>
          <a:p>
            <a:pPr marL="342900" indent="-342900" algn="just">
              <a:buFont typeface="+mj-lt"/>
              <a:buAutoNum type="arabicParenR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342900" indent="-342900" algn="just">
              <a:buFont typeface="+mj-lt"/>
              <a:buAutoNum type="arabicParenR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Lakukan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poin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2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- 5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AnggotaDaImpl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database.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023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60218" y="304800"/>
            <a:ext cx="11536218" cy="641927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0" y="315153"/>
            <a:ext cx="7666183" cy="63985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94691" y="1376219"/>
            <a:ext cx="4812145" cy="203200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28618" y="2757056"/>
            <a:ext cx="4812145" cy="203200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1928" y="3412835"/>
            <a:ext cx="4428836" cy="198583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916546" y="4638403"/>
            <a:ext cx="4428836" cy="198583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4971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Langkah</a:t>
            </a:r>
            <a:r>
              <a:rPr lang="en-US" sz="6600" b="1" dirty="0" smtClean="0">
                <a:solidFill>
                  <a:schemeClr val="bg1"/>
                </a:solidFill>
              </a:rPr>
              <a:t> 8B  : </a:t>
            </a:r>
          </a:p>
          <a:p>
            <a:pPr algn="just"/>
            <a:r>
              <a:rPr lang="en-US" sz="4400" b="1" dirty="0" smtClean="0">
                <a:solidFill>
                  <a:srgbClr val="FFFF00"/>
                </a:solidFill>
              </a:rPr>
              <a:t>Testing </a:t>
            </a:r>
            <a:r>
              <a:rPr lang="en-US" sz="4400" b="1" dirty="0" err="1" smtClean="0">
                <a:solidFill>
                  <a:srgbClr val="FFFF00"/>
                </a:solidFill>
              </a:rPr>
              <a:t>Operasi</a:t>
            </a:r>
            <a:r>
              <a:rPr lang="en-US" sz="4400" b="1" dirty="0" smtClean="0">
                <a:solidFill>
                  <a:srgbClr val="FFFF00"/>
                </a:solidFill>
              </a:rPr>
              <a:t> CRUD </a:t>
            </a:r>
            <a:r>
              <a:rPr lang="en-US" sz="4400" b="1" dirty="0" err="1" smtClean="0">
                <a:solidFill>
                  <a:srgbClr val="FFFF00"/>
                </a:solidFill>
              </a:rPr>
              <a:t>Kedalam</a:t>
            </a:r>
            <a:r>
              <a:rPr lang="en-US" sz="4400" b="1" dirty="0" smtClean="0">
                <a:solidFill>
                  <a:srgbClr val="FFFF00"/>
                </a:solidFill>
              </a:rPr>
              <a:t> Database</a:t>
            </a:r>
            <a:endParaRPr lang="id-ID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811202"/>
            <a:ext cx="11661838" cy="14848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memastikan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tulis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berhasil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Sebaiknya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testing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terlebih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dahulu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melihat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masih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error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atau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tidak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testing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Insert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Main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tulislah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dimasukan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boleh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berbeda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Testing </a:t>
            </a:r>
            <a:r>
              <a:rPr lang="en-US" sz="4800" b="1" dirty="0" err="1" smtClean="0">
                <a:solidFill>
                  <a:srgbClr val="00B0F0"/>
                </a:solidFill>
              </a:rPr>
              <a:t>Operasi</a:t>
            </a:r>
            <a:r>
              <a:rPr lang="en-US" sz="4800" b="1" dirty="0" smtClean="0">
                <a:solidFill>
                  <a:srgbClr val="00B0F0"/>
                </a:solidFill>
              </a:rPr>
              <a:t> Insert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35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3272" y="2447635"/>
            <a:ext cx="6308437" cy="362153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533036"/>
            <a:ext cx="6175379" cy="3469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64" y="2533036"/>
            <a:ext cx="4903131" cy="18795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40947" y="2447634"/>
            <a:ext cx="5175164" cy="362153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42015" y="4064402"/>
            <a:ext cx="4957480" cy="248979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84"/>
          <p:cNvSpPr txBox="1"/>
          <p:nvPr/>
        </p:nvSpPr>
        <p:spPr>
          <a:xfrm>
            <a:off x="6696364" y="4497972"/>
            <a:ext cx="4518011" cy="3621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[Data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Baru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berhasil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ditambah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-&gt; INSERT SUKSES]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539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811202"/>
            <a:ext cx="11661838" cy="7497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testing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select by id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database,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Main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tulislah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dicari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boleh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berbeda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Testing </a:t>
            </a:r>
            <a:r>
              <a:rPr lang="en-US" sz="4800" b="1" dirty="0" err="1" smtClean="0">
                <a:solidFill>
                  <a:srgbClr val="00B0F0"/>
                </a:solidFill>
              </a:rPr>
              <a:t>Operasi</a:t>
            </a:r>
            <a:r>
              <a:rPr lang="en-US" sz="4800" b="1" dirty="0" smtClean="0">
                <a:solidFill>
                  <a:srgbClr val="00B0F0"/>
                </a:solidFill>
              </a:rPr>
              <a:t> Select by id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1126" y="1708728"/>
            <a:ext cx="9725893" cy="499687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6" y="1814615"/>
            <a:ext cx="8421543" cy="480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811202"/>
            <a:ext cx="11661838" cy="7497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testing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select by email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database,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Main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tulislah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email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dicari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boleh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berbeda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Testing </a:t>
            </a:r>
            <a:r>
              <a:rPr lang="en-US" sz="4800" b="1" dirty="0" err="1" smtClean="0">
                <a:solidFill>
                  <a:srgbClr val="00B0F0"/>
                </a:solidFill>
              </a:rPr>
              <a:t>Operasi</a:t>
            </a:r>
            <a:r>
              <a:rPr lang="en-US" sz="4800" b="1" dirty="0" smtClean="0">
                <a:solidFill>
                  <a:srgbClr val="00B0F0"/>
                </a:solidFill>
              </a:rPr>
              <a:t> Select by email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37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1126" y="1708728"/>
            <a:ext cx="9725893" cy="499687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2" y="1767666"/>
            <a:ext cx="8440305" cy="487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929" y="2100636"/>
            <a:ext cx="5021305" cy="1986412"/>
          </a:xfrm>
          <a:prstGeom prst="rect">
            <a:avLst/>
          </a:prstGeom>
        </p:spPr>
      </p:pic>
      <p:sp>
        <p:nvSpPr>
          <p:cNvPr id="14" name="Shape 84"/>
          <p:cNvSpPr txBox="1"/>
          <p:nvPr/>
        </p:nvSpPr>
        <p:spPr>
          <a:xfrm>
            <a:off x="154272" y="811202"/>
            <a:ext cx="11661838" cy="7497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testing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update data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Main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tulislah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pemilihan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diubah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boleh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berbeda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Testing </a:t>
            </a:r>
            <a:r>
              <a:rPr lang="en-US" sz="4800" b="1" dirty="0" err="1" smtClean="0">
                <a:solidFill>
                  <a:srgbClr val="00B0F0"/>
                </a:solidFill>
              </a:rPr>
              <a:t>Operasi</a:t>
            </a:r>
            <a:r>
              <a:rPr lang="en-US" sz="4800" b="1" dirty="0" smtClean="0">
                <a:solidFill>
                  <a:srgbClr val="00B0F0"/>
                </a:solidFill>
              </a:rPr>
              <a:t> Update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38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271" y="2036711"/>
            <a:ext cx="6308437" cy="362153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40946" y="2036710"/>
            <a:ext cx="5175164" cy="362153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40946" y="3801029"/>
            <a:ext cx="4957480" cy="248979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84"/>
          <p:cNvSpPr txBox="1"/>
          <p:nvPr/>
        </p:nvSpPr>
        <p:spPr>
          <a:xfrm>
            <a:off x="6671929" y="4347931"/>
            <a:ext cx="4518011" cy="3621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[Data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7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berhasil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diUbah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-&gt;UPDATE SUKSES]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93" y="2122112"/>
            <a:ext cx="6134726" cy="29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8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811202"/>
            <a:ext cx="11661838" cy="7497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testing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Delete data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Main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tulislah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pemilihan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dihapus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boleh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berbeda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Testing </a:t>
            </a:r>
            <a:r>
              <a:rPr lang="en-US" sz="4800" b="1" dirty="0" err="1" smtClean="0">
                <a:solidFill>
                  <a:srgbClr val="00B0F0"/>
                </a:solidFill>
              </a:rPr>
              <a:t>Operasi</a:t>
            </a:r>
            <a:r>
              <a:rPr lang="en-US" sz="4800" b="1" dirty="0" smtClean="0">
                <a:solidFill>
                  <a:srgbClr val="00B0F0"/>
                </a:solidFill>
              </a:rPr>
              <a:t> Delete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38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540" y="1715183"/>
            <a:ext cx="10574569" cy="258674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4" y="1715182"/>
            <a:ext cx="7191749" cy="243250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7540" y="4301922"/>
            <a:ext cx="10574569" cy="249472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4" y="4383188"/>
            <a:ext cx="7856767" cy="1911929"/>
          </a:xfrm>
          <a:prstGeom prst="rect">
            <a:avLst/>
          </a:prstGeom>
        </p:spPr>
      </p:pic>
      <p:sp>
        <p:nvSpPr>
          <p:cNvPr id="22" name="Shape 84"/>
          <p:cNvSpPr txBox="1"/>
          <p:nvPr/>
        </p:nvSpPr>
        <p:spPr>
          <a:xfrm>
            <a:off x="6422547" y="6295117"/>
            <a:ext cx="4518011" cy="3621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[Data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7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berhasil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dihapus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-&gt; DELETE SUKSES]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481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98592" y="1493422"/>
            <a:ext cx="70350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Data Access Object (DAO)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merupakan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sebuah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design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patern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pada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berbasis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database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yang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digunakan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membagi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bagi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class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berdasarkan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fungsinya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yang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digunakan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memanipulasi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pada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database</a:t>
            </a:r>
            <a:endParaRPr lang="id-ID" sz="20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191" y="116356"/>
            <a:ext cx="771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Access Object</a:t>
            </a:r>
            <a:endParaRPr lang="id-ID" sz="5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4" descr="How To Be A Solution-Oriented Person | Chalene John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236" y="0"/>
            <a:ext cx="4562764" cy="684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8592" y="3420403"/>
            <a:ext cx="7035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menerapkan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DAO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pembuatan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database,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maka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kita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bisa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memaksimalkan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paradigma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PBO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rancangan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MVC yang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menganut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konsep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“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separation </a:t>
            </a:r>
            <a:r>
              <a:rPr lang="en-US" sz="2000" b="1" dirty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concern”</a:t>
            </a:r>
            <a:endParaRPr lang="id-ID" sz="20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592" y="5039607"/>
            <a:ext cx="7035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menerapkan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konsep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DAO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nantinya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kita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perlu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menerapkan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buah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class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yang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masing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masing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berfungsi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sebagai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 entity, service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dan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class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implementasi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dari</a:t>
            </a:r>
            <a:r>
              <a:rPr lang="en-US" sz="2000" b="1" dirty="0" smtClean="0">
                <a:solidFill>
                  <a:srgbClr val="F2025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service</a:t>
            </a:r>
            <a:endParaRPr lang="id-ID" sz="20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1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811202"/>
            <a:ext cx="11661838" cy="7497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testing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Main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tulislah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list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semua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data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query)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Testing </a:t>
            </a:r>
            <a:r>
              <a:rPr lang="en-US" sz="4800" b="1" dirty="0" err="1" smtClean="0">
                <a:solidFill>
                  <a:srgbClr val="00B0F0"/>
                </a:solidFill>
              </a:rPr>
              <a:t>Operasi</a:t>
            </a:r>
            <a:r>
              <a:rPr lang="en-US" sz="4800" b="1" dirty="0" smtClean="0">
                <a:solidFill>
                  <a:srgbClr val="00B0F0"/>
                </a:solidFill>
              </a:rPr>
              <a:t> Delete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7540" y="2042095"/>
            <a:ext cx="7018569" cy="219180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734"/>
          <a:stretch/>
        </p:blipFill>
        <p:spPr>
          <a:xfrm>
            <a:off x="624521" y="2123865"/>
            <a:ext cx="6824605" cy="1889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374" y="2154101"/>
            <a:ext cx="3859494" cy="386507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46107" y="2046326"/>
            <a:ext cx="4270003" cy="435772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40</a:t>
            </a:r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37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41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1710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</a:rPr>
              <a:t>TERIMAKASIH</a:t>
            </a:r>
            <a:endParaRPr lang="id-ID" sz="7200" b="1" dirty="0">
              <a:solidFill>
                <a:srgbClr val="00B0F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113885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A7A1D4F-D287-4310-8EF0-4B8E257A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272"/>
            <a:ext cx="3014644" cy="7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i0.wp.com/aryadharmaadi.com/blog/wp-content/uploads/2016/05/MVC.png?resize=1024%2C797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96" y="206672"/>
            <a:ext cx="8466914" cy="658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8307" y="45196"/>
            <a:ext cx="1169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1" dirty="0" smtClean="0">
                <a:solidFill>
                  <a:srgbClr val="0069BD"/>
                </a:solidFill>
              </a:rPr>
              <a:t>Overview</a:t>
            </a:r>
            <a:endParaRPr lang="id-ID" sz="6000" b="1" dirty="0">
              <a:solidFill>
                <a:srgbClr val="0069BD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Shape 84"/>
          <p:cNvSpPr txBox="1"/>
          <p:nvPr/>
        </p:nvSpPr>
        <p:spPr>
          <a:xfrm>
            <a:off x="78391" y="6450339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sumber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gambar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google]</a:t>
            </a:r>
            <a:endParaRPr lang="en-US" sz="3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91635" y="6261863"/>
            <a:ext cx="6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7" name="Shape 84"/>
          <p:cNvSpPr txBox="1"/>
          <p:nvPr/>
        </p:nvSpPr>
        <p:spPr>
          <a:xfrm>
            <a:off x="4033612" y="3343976"/>
            <a:ext cx="923858" cy="6850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Wingdings" panose="05000000000000000000" pitchFamily="2" charset="2"/>
              </a:rPr>
              <a:t></a:t>
            </a:r>
            <a:endParaRPr lang="en-US" sz="9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69289" y="2937163"/>
            <a:ext cx="4742566" cy="1727201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8391" y="3343976"/>
            <a:ext cx="82818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Package Entity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Package Service DAO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Package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Implementasi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DAO</a:t>
            </a:r>
          </a:p>
        </p:txBody>
      </p:sp>
    </p:spTree>
    <p:extLst>
      <p:ext uri="{BB962C8B-B14F-4D97-AF65-F5344CB8AC3E}">
        <p14:creationId xmlns:p14="http://schemas.microsoft.com/office/powerpoint/2010/main" val="25285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2198" y="1108987"/>
            <a:ext cx="9883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pertemuan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ini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kita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berfokus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pada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pembuatan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Fungsi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CRUD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dengan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menerapkan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aristektur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DAO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mengelola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anggota</a:t>
            </a:r>
            <a:endParaRPr lang="id-ID" sz="20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8307" y="45196"/>
            <a:ext cx="1191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69BD"/>
                </a:solidFill>
              </a:rPr>
              <a:t>Langkah</a:t>
            </a:r>
            <a:r>
              <a:rPr lang="en-US" sz="4800" b="1" dirty="0" smtClean="0">
                <a:solidFill>
                  <a:srgbClr val="0069BD"/>
                </a:solidFill>
              </a:rPr>
              <a:t> – </a:t>
            </a:r>
            <a:r>
              <a:rPr lang="en-US" sz="4800" b="1" dirty="0" err="1" smtClean="0">
                <a:solidFill>
                  <a:srgbClr val="0069BD"/>
                </a:solidFill>
              </a:rPr>
              <a:t>Langkah</a:t>
            </a:r>
            <a:r>
              <a:rPr lang="en-US" sz="4800" b="1" dirty="0" smtClean="0">
                <a:solidFill>
                  <a:srgbClr val="0069BD"/>
                </a:solidFill>
              </a:rPr>
              <a:t> </a:t>
            </a:r>
            <a:r>
              <a:rPr lang="en-US" sz="4800" b="1" dirty="0" err="1" smtClean="0">
                <a:solidFill>
                  <a:srgbClr val="0069BD"/>
                </a:solidFill>
              </a:rPr>
              <a:t>Pembuatan</a:t>
            </a:r>
            <a:r>
              <a:rPr lang="en-US" sz="4800" b="1" dirty="0" smtClean="0">
                <a:solidFill>
                  <a:srgbClr val="0069BD"/>
                </a:solidFill>
              </a:rPr>
              <a:t> </a:t>
            </a:r>
            <a:r>
              <a:rPr lang="en-US" sz="4800" b="1" dirty="0" err="1" smtClean="0">
                <a:solidFill>
                  <a:srgbClr val="0069BD"/>
                </a:solidFill>
              </a:rPr>
              <a:t>aplikasi</a:t>
            </a:r>
            <a:r>
              <a:rPr lang="en-US" sz="4800" b="1" dirty="0" smtClean="0">
                <a:solidFill>
                  <a:srgbClr val="0069BD"/>
                </a:solidFill>
              </a:rPr>
              <a:t> (</a:t>
            </a:r>
            <a:r>
              <a:rPr lang="en-US" sz="4800" b="1" dirty="0" err="1" smtClean="0">
                <a:solidFill>
                  <a:srgbClr val="0069BD"/>
                </a:solidFill>
              </a:rPr>
              <a:t>con’t</a:t>
            </a:r>
            <a:r>
              <a:rPr lang="en-US" sz="4800" b="1" dirty="0" smtClean="0">
                <a:solidFill>
                  <a:srgbClr val="0069BD"/>
                </a:solidFill>
              </a:rPr>
              <a:t>)</a:t>
            </a:r>
            <a:endParaRPr lang="id-ID" sz="4800" b="1" dirty="0">
              <a:solidFill>
                <a:srgbClr val="0069BD"/>
              </a:solidFill>
            </a:endParaRPr>
          </a:p>
        </p:txBody>
      </p:sp>
      <p:pic>
        <p:nvPicPr>
          <p:cNvPr id="24" name="Picture 6" descr="Think PNG HD Image | PNG 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127" y="1108987"/>
            <a:ext cx="4609231" cy="57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TextBox 25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4340" y="2025840"/>
            <a:ext cx="828180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project &amp; packager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Baru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View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Database (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MySql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Koneksi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Mapping Object Database </a:t>
            </a:r>
            <a:r>
              <a:rPr lang="en-US" sz="20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kedalam</a:t>
            </a:r>
            <a:r>
              <a:rPr lang="en-US" sz="20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Entitas</a:t>
            </a:r>
            <a:r>
              <a:rPr lang="en-US" sz="20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(Class)</a:t>
            </a:r>
            <a:endParaRPr lang="en-US" sz="20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Service DAO (Interface)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Fungsi</a:t>
            </a: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CRUD </a:t>
            </a:r>
            <a:r>
              <a:rPr lang="en-US" sz="20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sz="20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0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Implementasi</a:t>
            </a:r>
            <a:r>
              <a:rPr lang="en-US" sz="20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DAO)</a:t>
            </a:r>
            <a:endParaRPr lang="en-US" sz="20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Management </a:t>
            </a:r>
            <a:r>
              <a:rPr lang="en-US" sz="20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Transaksi</a:t>
            </a: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DAO</a:t>
            </a:r>
            <a:endParaRPr lang="en-US" sz="20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Controller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Mengkomunikasikan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Controller di View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Testing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endParaRPr lang="id-ID" sz="20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2477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Langkah</a:t>
            </a:r>
            <a:r>
              <a:rPr lang="en-US" sz="6600" b="1" dirty="0" smtClean="0">
                <a:solidFill>
                  <a:schemeClr val="bg1"/>
                </a:solidFill>
              </a:rPr>
              <a:t> 5  : </a:t>
            </a:r>
          </a:p>
          <a:p>
            <a:pPr algn="just"/>
            <a:r>
              <a:rPr lang="en-US" sz="4400" b="1" dirty="0" smtClean="0">
                <a:solidFill>
                  <a:srgbClr val="FFFF00"/>
                </a:solidFill>
              </a:rPr>
              <a:t>Mapping Object Database </a:t>
            </a:r>
            <a:r>
              <a:rPr lang="en-US" sz="4400" b="1" dirty="0" err="1" smtClean="0">
                <a:solidFill>
                  <a:srgbClr val="FFFF00"/>
                </a:solidFill>
              </a:rPr>
              <a:t>ke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Entitas</a:t>
            </a:r>
            <a:endParaRPr lang="id-ID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42855"/>
            <a:ext cx="11624893" cy="985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pertama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mengaplikasikan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arsitektur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DAO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proses mapping object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class.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package entity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7620429" y="4645894"/>
            <a:ext cx="4533986" cy="1593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mendeklarasikan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field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getter &amp;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setternya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Konsep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dinamakan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Object Relation Model (ORM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sz="20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975" y="1911926"/>
            <a:ext cx="6995454" cy="492760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591635" y="6261863"/>
            <a:ext cx="6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7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530"/>
          <a:stretch/>
        </p:blipFill>
        <p:spPr>
          <a:xfrm>
            <a:off x="699168" y="1980808"/>
            <a:ext cx="6856178" cy="473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1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815516"/>
            <a:ext cx="11624893" cy="11985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karena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dipraktikum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menggunakan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konsep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collection (LIST),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equal &amp;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HashCode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(alt + insert,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ceklist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All).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Form </a:t>
            </a:r>
            <a:r>
              <a:rPr lang="en-US" sz="4800" b="1" dirty="0" err="1" smtClean="0">
                <a:solidFill>
                  <a:srgbClr val="00B0F0"/>
                </a:solidFill>
              </a:rPr>
              <a:t>Anggota</a:t>
            </a:r>
            <a:r>
              <a:rPr lang="en-US" sz="4800" b="1" dirty="0" smtClean="0">
                <a:solidFill>
                  <a:srgbClr val="00B0F0"/>
                </a:solidFill>
              </a:rPr>
              <a:t> Database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974" y="1648508"/>
            <a:ext cx="5628043" cy="248014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6" y="1664092"/>
            <a:ext cx="5354687" cy="23257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253017" y="1648508"/>
            <a:ext cx="5628043" cy="476575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932" y="1720031"/>
            <a:ext cx="4356389" cy="45396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9" y="4669508"/>
            <a:ext cx="6080551" cy="728755"/>
          </a:xfrm>
          <a:prstGeom prst="rect">
            <a:avLst/>
          </a:prstGeom>
        </p:spPr>
      </p:pic>
      <p:sp>
        <p:nvSpPr>
          <p:cNvPr id="16" name="Shape 84"/>
          <p:cNvSpPr txBox="1"/>
          <p:nvPr/>
        </p:nvSpPr>
        <p:spPr>
          <a:xfrm>
            <a:off x="227299" y="5487001"/>
            <a:ext cx="5750860" cy="9042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Tujuan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kedua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diatas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menjaga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konsistensi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jangan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sampai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redudan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mirip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secara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logis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).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Silakan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anda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eskplore</a:t>
            </a:r>
            <a:r>
              <a:rPr lang="en-US" sz="12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lebih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jauh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manfaat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2 method </a:t>
            </a:r>
            <a:r>
              <a:rPr lang="en-US" sz="12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diatas</a:t>
            </a:r>
            <a:r>
              <a:rPr lang="en-US" sz="12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]</a:t>
            </a:r>
            <a:endParaRPr lang="en-US" sz="12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91635" y="6261863"/>
            <a:ext cx="6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9</a:t>
            </a:r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9662</TotalTime>
  <Words>2683</Words>
  <Application>Microsoft Office PowerPoint</Application>
  <PresentationFormat>Widescreen</PresentationFormat>
  <Paragraphs>300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Lato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</dc:title>
  <dc:creator>Windows User</dc:creator>
  <cp:lastModifiedBy>Windows User</cp:lastModifiedBy>
  <cp:revision>1635</cp:revision>
  <dcterms:created xsi:type="dcterms:W3CDTF">2020-01-07T01:20:17Z</dcterms:created>
  <dcterms:modified xsi:type="dcterms:W3CDTF">2022-07-28T06:23:29Z</dcterms:modified>
</cp:coreProperties>
</file>